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21"/>
  </p:notesMasterIdLst>
  <p:sldIdLst>
    <p:sldId id="267" r:id="rId2"/>
    <p:sldId id="268" r:id="rId3"/>
    <p:sldId id="269" r:id="rId4"/>
    <p:sldId id="270" r:id="rId5"/>
    <p:sldId id="277" r:id="rId6"/>
    <p:sldId id="271" r:id="rId7"/>
    <p:sldId id="287" r:id="rId8"/>
    <p:sldId id="272" r:id="rId9"/>
    <p:sldId id="278" r:id="rId10"/>
    <p:sldId id="279" r:id="rId11"/>
    <p:sldId id="280" r:id="rId12"/>
    <p:sldId id="273" r:id="rId13"/>
    <p:sldId id="281" r:id="rId14"/>
    <p:sldId id="282" r:id="rId15"/>
    <p:sldId id="283" r:id="rId16"/>
    <p:sldId id="284" r:id="rId17"/>
    <p:sldId id="285" r:id="rId18"/>
    <p:sldId id="286" r:id="rId19"/>
    <p:sldId id="276" r:id="rId20"/>
  </p:sldIdLst>
  <p:sldSz cx="9144000" cy="5143500" type="screen16x9"/>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80" autoAdjust="0"/>
    <p:restoredTop sz="94660"/>
  </p:normalViewPr>
  <p:slideViewPr>
    <p:cSldViewPr showGuides="1">
      <p:cViewPr varScale="1">
        <p:scale>
          <a:sx n="51" d="100"/>
          <a:sy n="51" d="100"/>
        </p:scale>
        <p:origin x="-414" y="-90"/>
      </p:cViewPr>
      <p:guideLst>
        <p:guide orient="horz" pos="1493"/>
        <p:guide orient="horz" pos="295"/>
        <p:guide orient="horz" pos="850"/>
        <p:guide orient="horz" pos="278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ヒラギノ角ゴ Pro W3" charset="-128"/>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12CF44F-EFC8-E748-80EB-4ED396B872D8}" type="datetime1">
              <a:rPr lang="en-US"/>
              <a:pPr>
                <a:defRPr/>
              </a:pPr>
              <a:t>9/16/2013</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ヒラギノ角ゴ Pro W3" charset="-128"/>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dirty="0"/>
          </a:p>
        </p:txBody>
      </p:sp>
    </p:spTree>
    <p:extLst>
      <p:ext uri="{BB962C8B-B14F-4D97-AF65-F5344CB8AC3E}">
        <p14:creationId xmlns:p14="http://schemas.microsoft.com/office/powerpoint/2010/main" xmlns=""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4</a:t>
            </a:fld>
            <a:endParaRPr 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ifac.org/"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dirty="0"/>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a:off x="304800" y="369970"/>
            <a:ext cx="2075688" cy="628996"/>
          </a:xfrm>
          <a:prstGeom prst="rect">
            <a:avLst/>
          </a:prstGeom>
        </p:spPr>
      </p:pic>
    </p:spTree>
    <p:extLst>
      <p:ext uri="{BB962C8B-B14F-4D97-AF65-F5344CB8AC3E}">
        <p14:creationId xmlns:p14="http://schemas.microsoft.com/office/powerpoint/2010/main" xmlns="" val="35630818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5" name="TextBox 4"/>
          <p:cNvSpPr txBox="1"/>
          <p:nvPr userDrawn="1"/>
        </p:nvSpPr>
        <p:spPr>
          <a:xfrm>
            <a:off x="3825610" y="3829050"/>
            <a:ext cx="1492781" cy="369332"/>
          </a:xfrm>
          <a:prstGeom prst="rect">
            <a:avLst/>
          </a:prstGeom>
          <a:noFill/>
        </p:spPr>
        <p:txBody>
          <a:bodyPr wrap="none" rtlCol="0">
            <a:spAutoFit/>
          </a:bodyPr>
          <a:lstStyle/>
          <a:p>
            <a:r>
              <a:rPr lang="en-US" sz="1800" dirty="0" smtClean="0">
                <a:solidFill>
                  <a:schemeClr val="tx2">
                    <a:lumMod val="65000"/>
                    <a:lumOff val="35000"/>
                  </a:schemeClr>
                </a:solidFill>
                <a:hlinkClick r:id="rId2"/>
              </a:rPr>
              <a:t>www.ifac.org</a:t>
            </a:r>
            <a:endParaRPr lang="en-US" sz="1800" dirty="0">
              <a:solidFill>
                <a:schemeClr val="tx2">
                  <a:lumMod val="65000"/>
                  <a:lumOff val="35000"/>
                </a:schemeClr>
              </a:soli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a:off x="3246370" y="1644264"/>
            <a:ext cx="2651261" cy="803412"/>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dirty="0"/>
          </a:p>
        </p:txBody>
      </p:sp>
    </p:spTree>
    <p:extLst>
      <p:ext uri="{BB962C8B-B14F-4D97-AF65-F5344CB8AC3E}">
        <p14:creationId xmlns:p14="http://schemas.microsoft.com/office/powerpoint/2010/main" xmlns="" val="34129119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xmlns="" val="33464755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9817854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3596068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33330276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xmlns="" val="7332838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xmlns="" val="23004901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3379119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Tree>
    <p:extLst>
      <p:ext uri="{BB962C8B-B14F-4D97-AF65-F5344CB8AC3E}">
        <p14:creationId xmlns:p14="http://schemas.microsoft.com/office/powerpoint/2010/main" xmlns="" val="34129119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xmlns=""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dirty="0"/>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  Confidential and Proprietary Information</a:t>
            </a:r>
          </a:p>
        </p:txBody>
      </p:sp>
      <p:pic>
        <p:nvPicPr>
          <p:cNvPr id="9" name="Picture 8"/>
          <p:cNvPicPr>
            <a:picLocks noChangeAspect="1"/>
          </p:cNvPicPr>
          <p:nvPr/>
        </p:nvPicPr>
        <p:blipFill>
          <a:blip r:embed="rId13">
            <a:extLst>
              <a:ext uri="{28A0092B-C50C-407E-A947-70E740481C1C}">
                <a14:useLocalDpi xmlns:a14="http://schemas.microsoft.com/office/drawing/2010/main" xmlns="" val="0"/>
              </a:ext>
            </a:extLst>
          </a:blip>
          <a:stretch>
            <a:fillRect/>
          </a:stretch>
        </p:blipFill>
        <p:spPr>
          <a:xfrm>
            <a:off x="381000" y="4732816"/>
            <a:ext cx="1037844" cy="314498"/>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a:xfrm>
            <a:off x="4267200" y="1428750"/>
            <a:ext cx="4648200" cy="990600"/>
          </a:xfrm>
        </p:spPr>
        <p:txBody>
          <a:bodyPr/>
          <a:lstStyle/>
          <a:p>
            <a:r>
              <a:rPr lang="en-US" dirty="0" smtClean="0">
                <a:latin typeface="Arial" charset="0"/>
              </a:rPr>
              <a:t>Agenda Item </a:t>
            </a:r>
            <a:r>
              <a:rPr lang="en-US" dirty="0" smtClean="0">
                <a:latin typeface="Arial" charset="0"/>
              </a:rPr>
              <a:t>4: Conceptual Framework: Overview of </a:t>
            </a:r>
            <a:br>
              <a:rPr lang="en-US" dirty="0" smtClean="0">
                <a:latin typeface="Arial" charset="0"/>
              </a:rPr>
            </a:br>
            <a:r>
              <a:rPr lang="en-US" dirty="0" smtClean="0">
                <a:latin typeface="Arial" charset="0"/>
              </a:rPr>
              <a:t>Sessions</a:t>
            </a:r>
            <a:br>
              <a:rPr lang="en-US" dirty="0" smtClean="0">
                <a:latin typeface="Arial" charset="0"/>
              </a:rPr>
            </a:br>
            <a:endParaRPr lang="en-US" dirty="0">
              <a:latin typeface="Arial" charset="0"/>
            </a:endParaRPr>
          </a:p>
        </p:txBody>
      </p:sp>
      <p:sp>
        <p:nvSpPr>
          <p:cNvPr id="3" name="Subtitle 2"/>
          <p:cNvSpPr>
            <a:spLocks noGrp="1"/>
          </p:cNvSpPr>
          <p:nvPr>
            <p:ph type="subTitle" idx="1"/>
          </p:nvPr>
        </p:nvSpPr>
        <p:spPr>
          <a:xfrm>
            <a:off x="4191000" y="2952750"/>
            <a:ext cx="3060700" cy="1676400"/>
          </a:xfrm>
        </p:spPr>
        <p:txBody>
          <a:bodyPr/>
          <a:lstStyle/>
          <a:p>
            <a:r>
              <a:rPr lang="en-US" dirty="0" smtClean="0"/>
              <a:t>John Stanford, Deputy Director</a:t>
            </a:r>
            <a:endParaRPr lang="en-US" dirty="0" smtClean="0"/>
          </a:p>
          <a:p>
            <a:endParaRPr lang="en-US" dirty="0" smtClean="0"/>
          </a:p>
          <a:p>
            <a:r>
              <a:rPr lang="en-US" dirty="0" smtClean="0"/>
              <a:t>IPSASB Meeting</a:t>
            </a:r>
          </a:p>
          <a:p>
            <a:r>
              <a:rPr lang="en-US" dirty="0" smtClean="0"/>
              <a:t>September  16-19, 2013</a:t>
            </a:r>
            <a:endParaRPr lang="en-US" dirty="0" smtClean="0"/>
          </a:p>
          <a:p>
            <a:r>
              <a:rPr lang="en-US" dirty="0" smtClean="0"/>
              <a:t>Toronto</a:t>
            </a:r>
            <a:r>
              <a:rPr lang="en-US" dirty="0" smtClean="0"/>
              <a:t>, </a:t>
            </a:r>
            <a:r>
              <a:rPr lang="en-US" dirty="0" smtClean="0"/>
              <a:t>Canada</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Asset</a:t>
            </a:r>
          </a:p>
          <a:p>
            <a:r>
              <a:rPr lang="en-US" sz="2000" dirty="0" smtClean="0"/>
              <a:t>Liability</a:t>
            </a:r>
          </a:p>
          <a:p>
            <a:r>
              <a:rPr lang="en-US" sz="2000" dirty="0" smtClean="0"/>
              <a:t>Equity</a:t>
            </a:r>
          </a:p>
          <a:p>
            <a:r>
              <a:rPr lang="en-US" sz="2000" dirty="0" smtClean="0"/>
              <a:t>Income</a:t>
            </a:r>
          </a:p>
          <a:p>
            <a:r>
              <a:rPr lang="en-US" sz="2000" dirty="0" smtClean="0"/>
              <a:t>Expense</a:t>
            </a:r>
          </a:p>
          <a:p>
            <a:pPr marL="0" indent="0">
              <a:buNone/>
            </a:pPr>
            <a:r>
              <a:rPr lang="en-US" sz="2000" i="1" dirty="0" smtClean="0"/>
              <a:t>Definitions with IPSASB equivalents on pages 4 &amp; 5 of Agenda Item 4.1</a:t>
            </a:r>
          </a:p>
          <a:p>
            <a:pPr marL="0" indent="0">
              <a:buNone/>
            </a:pPr>
            <a:r>
              <a:rPr lang="en-US" sz="2000" dirty="0" smtClean="0"/>
              <a:t>Economic resource: </a:t>
            </a:r>
            <a:r>
              <a:rPr lang="en-US" sz="2000" i="1" dirty="0" smtClean="0"/>
              <a:t>a right or other source of value, that is capable of producing economic benefits</a:t>
            </a:r>
            <a:endParaRPr lang="en-US" sz="2000" i="1" dirty="0"/>
          </a:p>
        </p:txBody>
      </p:sp>
      <p:sp>
        <p:nvSpPr>
          <p:cNvPr id="3" name="Subtitle 2"/>
          <p:cNvSpPr>
            <a:spLocks noGrp="1"/>
          </p:cNvSpPr>
          <p:nvPr>
            <p:ph type="subTitle" idx="10"/>
          </p:nvPr>
        </p:nvSpPr>
        <p:spPr/>
        <p:txBody>
          <a:bodyPr/>
          <a:lstStyle/>
          <a:p>
            <a:r>
              <a:rPr lang="en-US" dirty="0" smtClean="0"/>
              <a:t>Coordinator’s Report</a:t>
            </a:r>
            <a:endParaRPr lang="en-US" dirty="0"/>
          </a:p>
        </p:txBody>
      </p:sp>
      <p:sp>
        <p:nvSpPr>
          <p:cNvPr id="4" name="Title 3"/>
          <p:cNvSpPr>
            <a:spLocks noGrp="1"/>
          </p:cNvSpPr>
          <p:nvPr>
            <p:ph type="title"/>
          </p:nvPr>
        </p:nvSpPr>
        <p:spPr>
          <a:xfrm>
            <a:off x="304800" y="361950"/>
            <a:ext cx="7543800" cy="609600"/>
          </a:xfrm>
        </p:spPr>
        <p:txBody>
          <a:bodyPr/>
          <a:lstStyle/>
          <a:p>
            <a:r>
              <a:rPr lang="en-US" dirty="0"/>
              <a:t>IASB </a:t>
            </a:r>
            <a:r>
              <a:rPr lang="en-US" dirty="0" smtClean="0"/>
              <a:t>Discussion Paper: Elements (1)</a:t>
            </a:r>
            <a:endParaRPr lang="en-US" dirty="0"/>
          </a:p>
        </p:txBody>
      </p:sp>
    </p:spTree>
    <p:extLst>
      <p:ext uri="{BB962C8B-B14F-4D97-AF65-F5344CB8AC3E}">
        <p14:creationId xmlns:p14="http://schemas.microsoft.com/office/powerpoint/2010/main" xmlns="" val="29404604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Possible further elements</a:t>
            </a:r>
          </a:p>
          <a:p>
            <a:pPr lvl="2"/>
            <a:r>
              <a:rPr lang="en-US" dirty="0" smtClean="0"/>
              <a:t>Cash receipts</a:t>
            </a:r>
          </a:p>
          <a:p>
            <a:pPr lvl="2"/>
            <a:r>
              <a:rPr lang="en-US" dirty="0" smtClean="0"/>
              <a:t>Cash payments</a:t>
            </a:r>
          </a:p>
          <a:p>
            <a:pPr lvl="2"/>
            <a:r>
              <a:rPr lang="en-US" dirty="0" smtClean="0"/>
              <a:t>Contributions of equity</a:t>
            </a:r>
          </a:p>
          <a:p>
            <a:pPr lvl="2"/>
            <a:r>
              <a:rPr lang="en-US" dirty="0" smtClean="0"/>
              <a:t>Distributions of equity</a:t>
            </a:r>
          </a:p>
          <a:p>
            <a:pPr lvl="2"/>
            <a:r>
              <a:rPr lang="en-US" dirty="0" smtClean="0"/>
              <a:t>Transfers between classes of equity</a:t>
            </a:r>
            <a:endParaRPr lang="en-US" dirty="0"/>
          </a:p>
        </p:txBody>
      </p:sp>
      <p:sp>
        <p:nvSpPr>
          <p:cNvPr id="3" name="Subtitle 2"/>
          <p:cNvSpPr>
            <a:spLocks noGrp="1"/>
          </p:cNvSpPr>
          <p:nvPr>
            <p:ph type="subTitle" idx="10"/>
          </p:nvPr>
        </p:nvSpPr>
        <p:spPr/>
        <p:txBody>
          <a:bodyPr/>
          <a:lstStyle/>
          <a:p>
            <a:r>
              <a:rPr lang="en-US" dirty="0">
                <a:latin typeface="Arial" charset="0"/>
              </a:rPr>
              <a:t>Coordinator’s Report</a:t>
            </a:r>
          </a:p>
          <a:p>
            <a:endParaRPr lang="en-US" dirty="0"/>
          </a:p>
        </p:txBody>
      </p:sp>
      <p:sp>
        <p:nvSpPr>
          <p:cNvPr id="4" name="Title 3"/>
          <p:cNvSpPr>
            <a:spLocks noGrp="1"/>
          </p:cNvSpPr>
          <p:nvPr>
            <p:ph type="title"/>
          </p:nvPr>
        </p:nvSpPr>
        <p:spPr/>
        <p:txBody>
          <a:bodyPr/>
          <a:lstStyle/>
          <a:p>
            <a:r>
              <a:rPr lang="en-US" dirty="0"/>
              <a:t>IASB </a:t>
            </a:r>
            <a:r>
              <a:rPr lang="en-US" dirty="0" smtClean="0"/>
              <a:t>Discussion Paper: </a:t>
            </a:r>
            <a:r>
              <a:rPr lang="en-US" dirty="0"/>
              <a:t>Elements </a:t>
            </a:r>
            <a:r>
              <a:rPr lang="en-US" dirty="0" smtClean="0"/>
              <a:t>(2)</a:t>
            </a:r>
            <a:endParaRPr lang="en-US" dirty="0"/>
          </a:p>
        </p:txBody>
      </p:sp>
    </p:spTree>
    <p:extLst>
      <p:ext uri="{BB962C8B-B14F-4D97-AF65-F5344CB8AC3E}">
        <p14:creationId xmlns:p14="http://schemas.microsoft.com/office/powerpoint/2010/main" xmlns="" val="3696246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Revenue, gains, expenses, losses</a:t>
            </a:r>
          </a:p>
          <a:p>
            <a:r>
              <a:rPr lang="en-US" sz="2000" dirty="0" smtClean="0"/>
              <a:t>No separate elements for profit and loss and Other Comprehensive Income</a:t>
            </a:r>
          </a:p>
          <a:p>
            <a:r>
              <a:rPr lang="en-US" sz="2000" dirty="0" smtClean="0"/>
              <a:t>PV that liabilities not limited to enforceable obligations</a:t>
            </a:r>
          </a:p>
          <a:p>
            <a:r>
              <a:rPr lang="en-US" sz="2000" dirty="0" smtClean="0"/>
              <a:t>No consensus but strict unconditionality rejected for liabilities</a:t>
            </a:r>
          </a:p>
          <a:p>
            <a:r>
              <a:rPr lang="en-US" sz="2000" dirty="0" smtClean="0"/>
              <a:t>Few perceived problems with current definitions of revenue and expenses</a:t>
            </a:r>
          </a:p>
          <a:p>
            <a:r>
              <a:rPr lang="en-US" sz="2000" dirty="0" smtClean="0"/>
              <a:t>Executory contracts</a:t>
            </a:r>
          </a:p>
          <a:p>
            <a:r>
              <a:rPr lang="en-US" sz="2000" dirty="0" smtClean="0"/>
              <a:t>Existence uncertainty and outcome uncertainty </a:t>
            </a:r>
          </a:p>
          <a:p>
            <a:endParaRPr lang="en-US" dirty="0"/>
          </a:p>
        </p:txBody>
      </p:sp>
      <p:sp>
        <p:nvSpPr>
          <p:cNvPr id="3" name="Subtitle 2"/>
          <p:cNvSpPr>
            <a:spLocks noGrp="1"/>
          </p:cNvSpPr>
          <p:nvPr>
            <p:ph type="subTitle" idx="10"/>
          </p:nvPr>
        </p:nvSpPr>
        <p:spPr/>
        <p:txBody>
          <a:bodyPr/>
          <a:lstStyle/>
          <a:p>
            <a:r>
              <a:rPr lang="en-US" dirty="0" smtClean="0"/>
              <a:t>Coordinator’s Report</a:t>
            </a:r>
            <a:endParaRPr lang="en-US" dirty="0"/>
          </a:p>
        </p:txBody>
      </p:sp>
      <p:sp>
        <p:nvSpPr>
          <p:cNvPr id="4" name="Title 3"/>
          <p:cNvSpPr>
            <a:spLocks noGrp="1"/>
          </p:cNvSpPr>
          <p:nvPr>
            <p:ph type="title"/>
          </p:nvPr>
        </p:nvSpPr>
        <p:spPr>
          <a:xfrm>
            <a:off x="381000" y="461930"/>
            <a:ext cx="8153400" cy="400050"/>
          </a:xfrm>
        </p:spPr>
        <p:txBody>
          <a:bodyPr/>
          <a:lstStyle/>
          <a:p>
            <a:r>
              <a:rPr lang="en-US" dirty="0"/>
              <a:t>IASB Discussion Paper: Elements </a:t>
            </a:r>
            <a:r>
              <a:rPr lang="en-US" dirty="0" smtClean="0"/>
              <a:t>(3) </a:t>
            </a:r>
            <a:endParaRPr lang="en-US" dirty="0"/>
          </a:p>
        </p:txBody>
      </p:sp>
    </p:spTree>
    <p:extLst>
      <p:ext uri="{BB962C8B-B14F-4D97-AF65-F5344CB8AC3E}">
        <p14:creationId xmlns:p14="http://schemas.microsoft.com/office/powerpoint/2010/main" xmlns="" val="2968824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Objective: </a:t>
            </a:r>
            <a:r>
              <a:rPr lang="en-US" i="1" dirty="0" smtClean="0"/>
              <a:t>To </a:t>
            </a:r>
            <a:r>
              <a:rPr lang="en-US" i="1" dirty="0"/>
              <a:t>contribute to the faithful representation of relevant information about the resources of the entity, claims against the entity and changes in resources and claims, and about how efficiently and effectively the entity’s management and governance board have discharged their responsibilities to use the entity’s </a:t>
            </a:r>
            <a:r>
              <a:rPr lang="en-US" i="1" dirty="0" smtClean="0"/>
              <a:t>resources</a:t>
            </a:r>
            <a:endParaRPr lang="en-US" i="1" dirty="0"/>
          </a:p>
        </p:txBody>
      </p:sp>
      <p:sp>
        <p:nvSpPr>
          <p:cNvPr id="3" name="Subtitle 2"/>
          <p:cNvSpPr>
            <a:spLocks noGrp="1"/>
          </p:cNvSpPr>
          <p:nvPr>
            <p:ph type="subTitle" idx="10"/>
          </p:nvPr>
        </p:nvSpPr>
        <p:spPr/>
        <p:txBody>
          <a:bodyPr/>
          <a:lstStyle/>
          <a:p>
            <a:r>
              <a:rPr lang="en-US" dirty="0" smtClean="0"/>
              <a:t>Coordinator’s Report</a:t>
            </a:r>
            <a:endParaRPr lang="en-US" dirty="0"/>
          </a:p>
        </p:txBody>
      </p:sp>
      <p:sp>
        <p:nvSpPr>
          <p:cNvPr id="4" name="Title 3"/>
          <p:cNvSpPr>
            <a:spLocks noGrp="1"/>
          </p:cNvSpPr>
          <p:nvPr>
            <p:ph type="title"/>
          </p:nvPr>
        </p:nvSpPr>
        <p:spPr/>
        <p:txBody>
          <a:bodyPr/>
          <a:lstStyle/>
          <a:p>
            <a:r>
              <a:rPr lang="en-US" dirty="0" smtClean="0"/>
              <a:t>IASB Discussion Paper: Measurement (1)</a:t>
            </a:r>
            <a:endParaRPr lang="en-US" dirty="0"/>
          </a:p>
        </p:txBody>
      </p:sp>
    </p:spTree>
    <p:extLst>
      <p:ext uri="{BB962C8B-B14F-4D97-AF65-F5344CB8AC3E}">
        <p14:creationId xmlns:p14="http://schemas.microsoft.com/office/powerpoint/2010/main" xmlns="" val="3132334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00150"/>
            <a:ext cx="8458200" cy="3208966"/>
          </a:xfrm>
        </p:spPr>
        <p:txBody>
          <a:bodyPr/>
          <a:lstStyle/>
          <a:p>
            <a:r>
              <a:rPr lang="en-US" sz="2000" dirty="0" smtClean="0"/>
              <a:t>Mixed-measurement basis</a:t>
            </a:r>
          </a:p>
          <a:p>
            <a:r>
              <a:rPr lang="en-US" sz="2000" dirty="0" smtClean="0"/>
              <a:t>No ideal concept of capital</a:t>
            </a:r>
          </a:p>
          <a:p>
            <a:r>
              <a:rPr lang="en-US" sz="2000" dirty="0" smtClean="0"/>
              <a:t>Number of different measurements smallest to provide relevant information</a:t>
            </a:r>
          </a:p>
          <a:p>
            <a:r>
              <a:rPr lang="en-US" sz="2000" dirty="0" smtClean="0"/>
              <a:t>Three categories</a:t>
            </a:r>
          </a:p>
          <a:p>
            <a:pPr lvl="2"/>
            <a:r>
              <a:rPr lang="en-US" sz="2000" dirty="0" smtClean="0"/>
              <a:t>Cost-based measurements</a:t>
            </a:r>
          </a:p>
          <a:p>
            <a:pPr lvl="2"/>
            <a:r>
              <a:rPr lang="en-US" sz="2000" dirty="0" smtClean="0"/>
              <a:t>Current market prices</a:t>
            </a:r>
          </a:p>
          <a:p>
            <a:pPr lvl="2"/>
            <a:r>
              <a:rPr lang="en-US" sz="2000" dirty="0" smtClean="0"/>
              <a:t>Other cash-flow-based measurements</a:t>
            </a:r>
          </a:p>
          <a:p>
            <a:r>
              <a:rPr lang="en-US" sz="2000" dirty="0" smtClean="0"/>
              <a:t>Deprival value</a:t>
            </a:r>
          </a:p>
        </p:txBody>
      </p:sp>
      <p:sp>
        <p:nvSpPr>
          <p:cNvPr id="3" name="Subtitle 2"/>
          <p:cNvSpPr>
            <a:spLocks noGrp="1"/>
          </p:cNvSpPr>
          <p:nvPr>
            <p:ph type="subTitle" idx="10"/>
          </p:nvPr>
        </p:nvSpPr>
        <p:spPr/>
        <p:txBody>
          <a:bodyPr/>
          <a:lstStyle/>
          <a:p>
            <a:r>
              <a:rPr lang="en-US" dirty="0" smtClean="0"/>
              <a:t>Coordinator’s Report</a:t>
            </a:r>
            <a:endParaRPr lang="en-US" dirty="0"/>
          </a:p>
        </p:txBody>
      </p:sp>
      <p:sp>
        <p:nvSpPr>
          <p:cNvPr id="4" name="Title 3"/>
          <p:cNvSpPr>
            <a:spLocks noGrp="1"/>
          </p:cNvSpPr>
          <p:nvPr>
            <p:ph type="title"/>
          </p:nvPr>
        </p:nvSpPr>
        <p:spPr/>
        <p:txBody>
          <a:bodyPr/>
          <a:lstStyle/>
          <a:p>
            <a:r>
              <a:rPr lang="en-US" dirty="0"/>
              <a:t>IASB Discussion Paper: Measurement </a:t>
            </a:r>
            <a:r>
              <a:rPr lang="en-US" dirty="0" smtClean="0"/>
              <a:t>(2)</a:t>
            </a:r>
            <a:endParaRPr lang="en-US" dirty="0"/>
          </a:p>
        </p:txBody>
      </p:sp>
    </p:spTree>
    <p:extLst>
      <p:ext uri="{BB962C8B-B14F-4D97-AF65-F5344CB8AC3E}">
        <p14:creationId xmlns:p14="http://schemas.microsoft.com/office/powerpoint/2010/main" xmlns="" val="1364805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00150"/>
            <a:ext cx="8458200" cy="3208966"/>
          </a:xfrm>
        </p:spPr>
        <p:txBody>
          <a:bodyPr/>
          <a:lstStyle/>
          <a:p>
            <a:r>
              <a:rPr lang="en-US" sz="1800" dirty="0" smtClean="0"/>
              <a:t>Current market prices often not directly observable and need to be estimated</a:t>
            </a:r>
          </a:p>
          <a:p>
            <a:r>
              <a:rPr lang="en-US" sz="1800" dirty="0" smtClean="0"/>
              <a:t>Exit price relevant when asset held for sale/entry price held for use rather than sale  or exit prices unavailable or do not reflect orderly transactions</a:t>
            </a:r>
          </a:p>
          <a:p>
            <a:r>
              <a:rPr lang="en-US" sz="1800" dirty="0" smtClean="0"/>
              <a:t>Other cash-flow-based category</a:t>
            </a:r>
          </a:p>
          <a:p>
            <a:pPr lvl="1"/>
            <a:r>
              <a:rPr lang="en-US" sz="1200" dirty="0" smtClean="0"/>
              <a:t>Neither current market prices nor cost-based</a:t>
            </a:r>
          </a:p>
          <a:p>
            <a:pPr lvl="1"/>
            <a:r>
              <a:rPr lang="en-US" sz="1200" dirty="0" smtClean="0"/>
              <a:t>E.g., impairments, provisions, post-employment liabilities</a:t>
            </a:r>
          </a:p>
          <a:p>
            <a:r>
              <a:rPr lang="en-US" sz="1800" dirty="0" smtClean="0"/>
              <a:t>Relevance of particular measurement related to contribution to entity’s future cash flows</a:t>
            </a:r>
          </a:p>
          <a:p>
            <a:r>
              <a:rPr lang="en-US" sz="2000" dirty="0" smtClean="0"/>
              <a:t>Entity and market perspectives</a:t>
            </a:r>
          </a:p>
          <a:p>
            <a:pPr lvl="1"/>
            <a:r>
              <a:rPr lang="en-US" sz="1200" dirty="0" smtClean="0"/>
              <a:t>View that entity perspective may be more relevant for assets held for use and for liabilities to be settled by performing services</a:t>
            </a:r>
          </a:p>
          <a:p>
            <a:endParaRPr lang="en-US" sz="2000" dirty="0" smtClean="0"/>
          </a:p>
        </p:txBody>
      </p:sp>
      <p:sp>
        <p:nvSpPr>
          <p:cNvPr id="3" name="Subtitle 2"/>
          <p:cNvSpPr>
            <a:spLocks noGrp="1"/>
          </p:cNvSpPr>
          <p:nvPr>
            <p:ph type="subTitle" idx="10"/>
          </p:nvPr>
        </p:nvSpPr>
        <p:spPr/>
        <p:txBody>
          <a:bodyPr/>
          <a:lstStyle/>
          <a:p>
            <a:r>
              <a:rPr lang="en-US" dirty="0"/>
              <a:t>Coordinator’s Report</a:t>
            </a:r>
          </a:p>
          <a:p>
            <a:endParaRPr lang="en-US" dirty="0"/>
          </a:p>
        </p:txBody>
      </p:sp>
      <p:sp>
        <p:nvSpPr>
          <p:cNvPr id="4" name="Title 3"/>
          <p:cNvSpPr>
            <a:spLocks noGrp="1"/>
          </p:cNvSpPr>
          <p:nvPr>
            <p:ph type="title"/>
          </p:nvPr>
        </p:nvSpPr>
        <p:spPr/>
        <p:txBody>
          <a:bodyPr/>
          <a:lstStyle/>
          <a:p>
            <a:r>
              <a:rPr lang="en-US" dirty="0"/>
              <a:t>IASB Discussion Paper: Measurement </a:t>
            </a:r>
            <a:r>
              <a:rPr lang="en-US" dirty="0" smtClean="0"/>
              <a:t>(3)</a:t>
            </a:r>
            <a:endParaRPr lang="en-US" dirty="0"/>
          </a:p>
        </p:txBody>
      </p:sp>
    </p:spTree>
    <p:extLst>
      <p:ext uri="{BB962C8B-B14F-4D97-AF65-F5344CB8AC3E}">
        <p14:creationId xmlns:p14="http://schemas.microsoft.com/office/powerpoint/2010/main" xmlns="" val="41289185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Presentation: disclosure of information on face of entity’s primary financial statements</a:t>
            </a:r>
          </a:p>
          <a:p>
            <a:r>
              <a:rPr lang="en-US" sz="2000" dirty="0" smtClean="0"/>
              <a:t>Disclosure: broader term; process of providing useful financial information about reporting entity to users</a:t>
            </a:r>
          </a:p>
          <a:p>
            <a:r>
              <a:rPr lang="en-US" sz="2000" dirty="0" smtClean="0"/>
              <a:t>Primary financial statements</a:t>
            </a:r>
          </a:p>
          <a:p>
            <a:pPr lvl="2"/>
            <a:r>
              <a:rPr lang="en-US" sz="1400" dirty="0" smtClean="0"/>
              <a:t>Statement of financial position</a:t>
            </a:r>
          </a:p>
          <a:p>
            <a:pPr lvl="2"/>
            <a:r>
              <a:rPr lang="en-US" sz="1400" dirty="0" smtClean="0"/>
              <a:t>Statement </a:t>
            </a:r>
            <a:r>
              <a:rPr lang="en-US" sz="1400" dirty="0"/>
              <a:t>o</a:t>
            </a:r>
            <a:r>
              <a:rPr lang="en-US" sz="1400" dirty="0" smtClean="0"/>
              <a:t>f profit or loss and OCI (or statement of profit or loss and statement of comprehensive income)</a:t>
            </a:r>
          </a:p>
          <a:p>
            <a:pPr lvl="2"/>
            <a:r>
              <a:rPr lang="en-US" sz="1400" dirty="0" smtClean="0"/>
              <a:t>Statement of changes in equity</a:t>
            </a:r>
          </a:p>
          <a:p>
            <a:pPr lvl="2"/>
            <a:r>
              <a:rPr lang="en-US" sz="1400" dirty="0" smtClean="0"/>
              <a:t>Statement of cash flows</a:t>
            </a:r>
            <a:endParaRPr lang="en-US" sz="1400" dirty="0"/>
          </a:p>
        </p:txBody>
      </p:sp>
      <p:sp>
        <p:nvSpPr>
          <p:cNvPr id="3" name="Subtitle 2"/>
          <p:cNvSpPr>
            <a:spLocks noGrp="1"/>
          </p:cNvSpPr>
          <p:nvPr>
            <p:ph type="subTitle" idx="10"/>
          </p:nvPr>
        </p:nvSpPr>
        <p:spPr/>
        <p:txBody>
          <a:bodyPr/>
          <a:lstStyle/>
          <a:p>
            <a:r>
              <a:rPr lang="en-US" dirty="0" smtClean="0"/>
              <a:t>Coordinator’s Report</a:t>
            </a:r>
            <a:endParaRPr lang="en-US" dirty="0"/>
          </a:p>
        </p:txBody>
      </p:sp>
      <p:sp>
        <p:nvSpPr>
          <p:cNvPr id="4" name="Title 3"/>
          <p:cNvSpPr>
            <a:spLocks noGrp="1"/>
          </p:cNvSpPr>
          <p:nvPr>
            <p:ph type="title"/>
          </p:nvPr>
        </p:nvSpPr>
        <p:spPr/>
        <p:txBody>
          <a:bodyPr/>
          <a:lstStyle/>
          <a:p>
            <a:r>
              <a:rPr lang="en-US" dirty="0" smtClean="0"/>
              <a:t>IASB Discussion Paper: Presentation (1)</a:t>
            </a:r>
            <a:endParaRPr lang="en-US" dirty="0"/>
          </a:p>
        </p:txBody>
      </p:sp>
    </p:spTree>
    <p:extLst>
      <p:ext uri="{BB962C8B-B14F-4D97-AF65-F5344CB8AC3E}">
        <p14:creationId xmlns:p14="http://schemas.microsoft.com/office/powerpoint/2010/main" xmlns="" val="38445232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00150"/>
            <a:ext cx="8458200" cy="3208966"/>
          </a:xfrm>
        </p:spPr>
        <p:txBody>
          <a:bodyPr/>
          <a:lstStyle/>
          <a:p>
            <a:pPr lvl="0"/>
            <a:r>
              <a:rPr lang="en-US" sz="1800" dirty="0" smtClean="0"/>
              <a:t>Notes </a:t>
            </a:r>
            <a:r>
              <a:rPr lang="en-US" sz="1800" dirty="0"/>
              <a:t>to the financial statements support the primary financial statements</a:t>
            </a:r>
            <a:r>
              <a:rPr lang="en-US" sz="2000" dirty="0" smtClean="0"/>
              <a:t>.</a:t>
            </a:r>
          </a:p>
          <a:p>
            <a:pPr lvl="1"/>
            <a:r>
              <a:rPr lang="en-US" sz="1400" dirty="0" smtClean="0"/>
              <a:t> </a:t>
            </a:r>
            <a:r>
              <a:rPr lang="en-US" sz="1200" dirty="0" smtClean="0"/>
              <a:t>Supplement </a:t>
            </a:r>
            <a:r>
              <a:rPr lang="en-US" sz="1200" dirty="0"/>
              <a:t>the primary financial statements by providing additional useful information about:</a:t>
            </a:r>
          </a:p>
          <a:p>
            <a:pPr lvl="2"/>
            <a:r>
              <a:rPr lang="en-US" sz="1050" dirty="0" smtClean="0"/>
              <a:t>Assets</a:t>
            </a:r>
            <a:r>
              <a:rPr lang="en-US" sz="1050" dirty="0"/>
              <a:t>, liabilities equity, income, expenses, changes in equity and cash flows of the entity; </a:t>
            </a:r>
            <a:r>
              <a:rPr lang="en-US" sz="1050" dirty="0" smtClean="0"/>
              <a:t>and</a:t>
            </a:r>
          </a:p>
          <a:p>
            <a:pPr lvl="2"/>
            <a:r>
              <a:rPr lang="en-US" sz="1050" dirty="0"/>
              <a:t>How efficiently and effectively the entity’s management and governing board have discharged their responsibilities to use the entity’s </a:t>
            </a:r>
            <a:r>
              <a:rPr lang="en-US" sz="1050" dirty="0" smtClean="0"/>
              <a:t>resource</a:t>
            </a:r>
            <a:endParaRPr lang="en-US" sz="1050" dirty="0"/>
          </a:p>
          <a:p>
            <a:r>
              <a:rPr lang="en-US" sz="2000" dirty="0"/>
              <a:t> </a:t>
            </a:r>
            <a:r>
              <a:rPr lang="en-US" sz="1800" dirty="0" smtClean="0"/>
              <a:t>Types </a:t>
            </a:r>
            <a:r>
              <a:rPr lang="en-US" sz="1800" dirty="0"/>
              <a:t>of disclosures that may provide information that meets the objectives of notes:</a:t>
            </a:r>
          </a:p>
          <a:p>
            <a:pPr lvl="2"/>
            <a:r>
              <a:rPr lang="en-US" sz="1050" dirty="0"/>
              <a:t>Reporting entity</a:t>
            </a:r>
          </a:p>
          <a:p>
            <a:pPr lvl="2"/>
            <a:r>
              <a:rPr lang="en-US" sz="1050" dirty="0"/>
              <a:t>Amounts recognized in the primary financial statements</a:t>
            </a:r>
          </a:p>
          <a:p>
            <a:pPr lvl="2"/>
            <a:r>
              <a:rPr lang="en-US" sz="1050" dirty="0"/>
              <a:t>Unrecognized assets or liabilities</a:t>
            </a:r>
          </a:p>
          <a:p>
            <a:pPr lvl="2"/>
            <a:r>
              <a:rPr lang="en-US" sz="1050" dirty="0"/>
              <a:t>Risks</a:t>
            </a:r>
          </a:p>
          <a:p>
            <a:pPr lvl="2"/>
            <a:r>
              <a:rPr lang="en-US" sz="1050" dirty="0"/>
              <a:t>Methods, assumptions and judgments</a:t>
            </a:r>
          </a:p>
          <a:p>
            <a:endParaRPr lang="en-US" sz="1800" dirty="0"/>
          </a:p>
        </p:txBody>
      </p:sp>
      <p:sp>
        <p:nvSpPr>
          <p:cNvPr id="3" name="Subtitle 2"/>
          <p:cNvSpPr>
            <a:spLocks noGrp="1"/>
          </p:cNvSpPr>
          <p:nvPr>
            <p:ph type="subTitle" idx="10"/>
          </p:nvPr>
        </p:nvSpPr>
        <p:spPr/>
        <p:txBody>
          <a:bodyPr/>
          <a:lstStyle/>
          <a:p>
            <a:r>
              <a:rPr lang="en-US" dirty="0"/>
              <a:t>Coordinator’s Report</a:t>
            </a:r>
          </a:p>
          <a:p>
            <a:endParaRPr lang="en-US" dirty="0"/>
          </a:p>
        </p:txBody>
      </p:sp>
      <p:sp>
        <p:nvSpPr>
          <p:cNvPr id="4" name="Title 3"/>
          <p:cNvSpPr>
            <a:spLocks noGrp="1"/>
          </p:cNvSpPr>
          <p:nvPr>
            <p:ph type="title"/>
          </p:nvPr>
        </p:nvSpPr>
        <p:spPr/>
        <p:txBody>
          <a:bodyPr/>
          <a:lstStyle/>
          <a:p>
            <a:r>
              <a:rPr lang="en-US" dirty="0"/>
              <a:t>IASB Discussion Paper: Presentation </a:t>
            </a:r>
            <a:r>
              <a:rPr lang="en-US" dirty="0" smtClean="0"/>
              <a:t>(2)</a:t>
            </a:r>
            <a:endParaRPr lang="en-US" dirty="0"/>
          </a:p>
        </p:txBody>
      </p:sp>
    </p:spTree>
    <p:extLst>
      <p:ext uri="{BB962C8B-B14F-4D97-AF65-F5344CB8AC3E}">
        <p14:creationId xmlns:p14="http://schemas.microsoft.com/office/powerpoint/2010/main" xmlns="" val="36948931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No definition of financial performance</a:t>
            </a:r>
          </a:p>
          <a:p>
            <a:pPr lvl="2"/>
            <a:r>
              <a:rPr lang="en-US" dirty="0" smtClean="0"/>
              <a:t>Not equated to particular measures</a:t>
            </a:r>
          </a:p>
          <a:p>
            <a:r>
              <a:rPr lang="en-US" sz="2000" dirty="0" smtClean="0"/>
              <a:t>Recycling</a:t>
            </a:r>
          </a:p>
          <a:p>
            <a:pPr lvl="2"/>
            <a:r>
              <a:rPr lang="en-US" dirty="0" smtClean="0"/>
              <a:t>Summary of views for and against</a:t>
            </a:r>
          </a:p>
          <a:p>
            <a:pPr lvl="2"/>
            <a:r>
              <a:rPr lang="en-US" dirty="0" smtClean="0"/>
              <a:t>View that recycling should be permitted under certain circumstances</a:t>
            </a:r>
          </a:p>
          <a:p>
            <a:r>
              <a:rPr lang="en-US" sz="2000" dirty="0" smtClean="0"/>
              <a:t>Approaches to OCI</a:t>
            </a:r>
          </a:p>
          <a:p>
            <a:pPr lvl="2"/>
            <a:r>
              <a:rPr lang="en-US" dirty="0" smtClean="0"/>
              <a:t>Narrow: </a:t>
            </a:r>
            <a:r>
              <a:rPr lang="en-US" dirty="0"/>
              <a:t>Bridging items and mismatched </a:t>
            </a:r>
            <a:r>
              <a:rPr lang="en-US" dirty="0" smtClean="0"/>
              <a:t>items</a:t>
            </a:r>
          </a:p>
          <a:p>
            <a:pPr lvl="2"/>
            <a:r>
              <a:rPr lang="en-US" dirty="0" smtClean="0"/>
              <a:t>Broad: Bridging items, mismatched items </a:t>
            </a:r>
            <a:r>
              <a:rPr lang="en-US" u="sng" dirty="0" smtClean="0"/>
              <a:t>and</a:t>
            </a:r>
            <a:r>
              <a:rPr lang="en-US" dirty="0" smtClean="0"/>
              <a:t> transitory remeasurements</a:t>
            </a:r>
            <a:endParaRPr lang="en-US" dirty="0"/>
          </a:p>
          <a:p>
            <a:pPr lvl="2"/>
            <a:endParaRPr lang="en-US" dirty="0" smtClean="0"/>
          </a:p>
          <a:p>
            <a:pPr lvl="1"/>
            <a:r>
              <a:rPr lang="en-US" dirty="0" smtClean="0"/>
              <a:t>Broad</a:t>
            </a:r>
          </a:p>
          <a:p>
            <a:pPr lvl="3"/>
            <a:endParaRPr lang="en-US" dirty="0" smtClean="0"/>
          </a:p>
          <a:p>
            <a:pPr lvl="3"/>
            <a:endParaRPr lang="en-US" dirty="0" smtClean="0"/>
          </a:p>
        </p:txBody>
      </p:sp>
      <p:sp>
        <p:nvSpPr>
          <p:cNvPr id="3" name="Subtitle 2"/>
          <p:cNvSpPr>
            <a:spLocks noGrp="1"/>
          </p:cNvSpPr>
          <p:nvPr>
            <p:ph type="subTitle" idx="10"/>
          </p:nvPr>
        </p:nvSpPr>
        <p:spPr/>
        <p:txBody>
          <a:bodyPr/>
          <a:lstStyle/>
          <a:p>
            <a:r>
              <a:rPr lang="en-US" dirty="0" smtClean="0"/>
              <a:t>Coordinator’s Report</a:t>
            </a:r>
            <a:endParaRPr lang="en-US" dirty="0"/>
          </a:p>
        </p:txBody>
      </p:sp>
      <p:sp>
        <p:nvSpPr>
          <p:cNvPr id="4" name="Title 3"/>
          <p:cNvSpPr>
            <a:spLocks noGrp="1"/>
          </p:cNvSpPr>
          <p:nvPr>
            <p:ph type="title"/>
          </p:nvPr>
        </p:nvSpPr>
        <p:spPr/>
        <p:txBody>
          <a:bodyPr/>
          <a:lstStyle/>
          <a:p>
            <a:r>
              <a:rPr lang="en-US" dirty="0" smtClean="0"/>
              <a:t>IASB Discussion Paper: Profit and Loss/Other Comprehensive Income</a:t>
            </a:r>
            <a:endParaRPr lang="en-US" dirty="0"/>
          </a:p>
        </p:txBody>
      </p:sp>
    </p:spTree>
    <p:extLst>
      <p:ext uri="{BB962C8B-B14F-4D97-AF65-F5344CB8AC3E}">
        <p14:creationId xmlns:p14="http://schemas.microsoft.com/office/powerpoint/2010/main" xmlns="" val="15209178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00150"/>
            <a:ext cx="8458200" cy="3208966"/>
          </a:xfrm>
        </p:spPr>
        <p:txBody>
          <a:bodyPr/>
          <a:lstStyle/>
          <a:p>
            <a:r>
              <a:rPr lang="en-US" sz="2000" dirty="0" smtClean="0"/>
              <a:t>Decision to defer approval: March 2013</a:t>
            </a:r>
          </a:p>
          <a:p>
            <a:r>
              <a:rPr lang="en-US" sz="2000" dirty="0" smtClean="0"/>
              <a:t>Direction to make available as Preliminary Board View: June 2013</a:t>
            </a:r>
          </a:p>
          <a:p>
            <a:r>
              <a:rPr lang="en-US" sz="2000" dirty="0" smtClean="0"/>
              <a:t>Intention to review and approve: 2014</a:t>
            </a:r>
          </a:p>
          <a:p>
            <a:endParaRPr lang="en-US" sz="2000" dirty="0" smtClean="0"/>
          </a:p>
          <a:p>
            <a:endParaRPr lang="en-US" sz="2000" dirty="0"/>
          </a:p>
          <a:p>
            <a:endParaRPr lang="en-US" sz="2000" dirty="0" smtClean="0"/>
          </a:p>
          <a:p>
            <a:endParaRPr lang="en-US" sz="2000" dirty="0"/>
          </a:p>
          <a:p>
            <a:pPr marL="0" indent="0">
              <a:buNone/>
            </a:pPr>
            <a:endParaRPr lang="en-US" sz="2000" dirty="0" smtClean="0"/>
          </a:p>
          <a:p>
            <a:pPr marL="0" indent="0">
              <a:buNone/>
            </a:pPr>
            <a:r>
              <a:rPr lang="en-US" sz="2000" i="1" dirty="0" smtClean="0"/>
              <a:t>Matter </a:t>
            </a:r>
            <a:r>
              <a:rPr lang="en-US" sz="2000" i="1" dirty="0"/>
              <a:t>for Consideration</a:t>
            </a:r>
            <a:r>
              <a:rPr lang="en-US" sz="2000" i="1" dirty="0" smtClean="0"/>
              <a:t>: Note position and intention to review in 2014</a:t>
            </a:r>
            <a:endParaRPr lang="en-US" sz="2000" dirty="0"/>
          </a:p>
        </p:txBody>
      </p:sp>
      <p:sp>
        <p:nvSpPr>
          <p:cNvPr id="3" name="Subtitle 2"/>
          <p:cNvSpPr>
            <a:spLocks noGrp="1"/>
          </p:cNvSpPr>
          <p:nvPr>
            <p:ph type="subTitle" idx="10"/>
          </p:nvPr>
        </p:nvSpPr>
        <p:spPr/>
        <p:txBody>
          <a:bodyPr/>
          <a:lstStyle/>
          <a:p>
            <a:r>
              <a:rPr lang="en-US" dirty="0"/>
              <a:t>Coordinator’s Report</a:t>
            </a:r>
          </a:p>
          <a:p>
            <a:endParaRPr lang="en-US" dirty="0"/>
          </a:p>
        </p:txBody>
      </p:sp>
      <p:sp>
        <p:nvSpPr>
          <p:cNvPr id="4" name="Title 3"/>
          <p:cNvSpPr>
            <a:spLocks noGrp="1"/>
          </p:cNvSpPr>
          <p:nvPr>
            <p:ph type="title"/>
          </p:nvPr>
        </p:nvSpPr>
        <p:spPr/>
        <p:txBody>
          <a:bodyPr/>
          <a:lstStyle/>
          <a:p>
            <a:r>
              <a:rPr lang="en-US" dirty="0" smtClean="0"/>
              <a:t>Preface</a:t>
            </a:r>
            <a:r>
              <a:rPr lang="en-US" dirty="0"/>
              <a:t>:</a:t>
            </a:r>
            <a:r>
              <a:rPr lang="en-US" dirty="0" smtClean="0"/>
              <a:t> Paragraph 15</a:t>
            </a:r>
            <a:endParaRPr lang="en-US" dirty="0"/>
          </a:p>
        </p:txBody>
      </p:sp>
    </p:spTree>
    <p:extLst>
      <p:ext uri="{BB962C8B-B14F-4D97-AF65-F5344CB8AC3E}">
        <p14:creationId xmlns:p14="http://schemas.microsoft.com/office/powerpoint/2010/main" xmlns="" val="4212802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p:txBody>
          <a:bodyPr/>
          <a:lstStyle/>
          <a:p>
            <a:r>
              <a:rPr lang="en-US" sz="2000" dirty="0" smtClean="0">
                <a:latin typeface="Arial" charset="0"/>
              </a:rPr>
              <a:t>Consider Coordinator’s Report (Agenda Item 4.1)</a:t>
            </a:r>
            <a:endParaRPr lang="en-US" sz="2000" dirty="0">
              <a:latin typeface="Arial" charset="0"/>
            </a:endParaRPr>
          </a:p>
          <a:p>
            <a:r>
              <a:rPr lang="en-US" sz="2000" dirty="0" smtClean="0"/>
              <a:t>Continue </a:t>
            </a:r>
            <a:r>
              <a:rPr lang="en-US" sz="2000" dirty="0"/>
              <a:t>review of responses </a:t>
            </a:r>
            <a:r>
              <a:rPr lang="en-US" sz="2000" dirty="0" smtClean="0"/>
              <a:t>to </a:t>
            </a:r>
            <a:r>
              <a:rPr lang="en-US" sz="2000" dirty="0"/>
              <a:t>Exposure Draft, </a:t>
            </a:r>
            <a:r>
              <a:rPr lang="en-US" sz="2000" i="1" dirty="0"/>
              <a:t>Elements and Recognition in Financial Statements (</a:t>
            </a:r>
            <a:r>
              <a:rPr lang="en-US" sz="2000" dirty="0" smtClean="0"/>
              <a:t>CF–ED2), discuss response to June directions and </a:t>
            </a:r>
            <a:r>
              <a:rPr lang="en-CA" sz="2000" dirty="0" smtClean="0"/>
              <a:t>discuss </a:t>
            </a:r>
            <a:r>
              <a:rPr lang="en-CA" sz="2000" dirty="0"/>
              <a:t>financial performance and financial position in the context of deferred inflows and deferred outflows </a:t>
            </a:r>
            <a:r>
              <a:rPr lang="en-US" sz="2000" dirty="0" smtClean="0">
                <a:latin typeface="Arial" charset="0"/>
              </a:rPr>
              <a:t>(Agenda Item 4A)</a:t>
            </a:r>
          </a:p>
          <a:p>
            <a:r>
              <a:rPr lang="en-US" sz="2000" dirty="0" smtClean="0"/>
              <a:t>Continue review </a:t>
            </a:r>
            <a:r>
              <a:rPr lang="en-US" sz="2000" dirty="0"/>
              <a:t>of responses received </a:t>
            </a:r>
            <a:r>
              <a:rPr lang="en-US" sz="2000" dirty="0" smtClean="0"/>
              <a:t>to </a:t>
            </a:r>
            <a:r>
              <a:rPr lang="en-US" sz="2000" dirty="0"/>
              <a:t>Exposure Draft, </a:t>
            </a:r>
            <a:r>
              <a:rPr lang="en-US" sz="2000" i="1" dirty="0" smtClean="0"/>
              <a:t>Measurement of Assets and Liabilities in </a:t>
            </a:r>
            <a:r>
              <a:rPr lang="en-US" sz="2000" i="1" dirty="0"/>
              <a:t>Financial Statements (</a:t>
            </a:r>
            <a:r>
              <a:rPr lang="en-US" sz="2000" dirty="0" smtClean="0"/>
              <a:t>CF–ED3) and obtain directions for first draft of final chapter</a:t>
            </a:r>
            <a:r>
              <a:rPr lang="en-US" sz="2000" dirty="0" smtClean="0">
                <a:latin typeface="Arial" charset="0"/>
              </a:rPr>
              <a:t>(Agenda </a:t>
            </a:r>
            <a:r>
              <a:rPr lang="en-US" sz="2000" dirty="0">
                <a:latin typeface="Arial" charset="0"/>
              </a:rPr>
              <a:t>Item </a:t>
            </a:r>
            <a:r>
              <a:rPr lang="en-US" sz="2000" dirty="0" smtClean="0">
                <a:latin typeface="Arial" charset="0"/>
              </a:rPr>
              <a:t>4B)</a:t>
            </a:r>
            <a:endParaRPr lang="en-US" sz="2000" dirty="0">
              <a:latin typeface="Arial" charset="0"/>
            </a:endParaRPr>
          </a:p>
          <a:p>
            <a:endParaRPr lang="en-US" dirty="0">
              <a:latin typeface="Arial" charset="0"/>
            </a:endParaRPr>
          </a:p>
        </p:txBody>
      </p:sp>
      <p:sp>
        <p:nvSpPr>
          <p:cNvPr id="30722" name="Title 14"/>
          <p:cNvSpPr>
            <a:spLocks noGrp="1"/>
          </p:cNvSpPr>
          <p:nvPr>
            <p:ph type="title"/>
          </p:nvPr>
        </p:nvSpPr>
        <p:spPr>
          <a:xfrm>
            <a:off x="381000" y="457200"/>
            <a:ext cx="7543800" cy="400050"/>
          </a:xfrm>
        </p:spPr>
        <p:txBody>
          <a:bodyPr/>
          <a:lstStyle/>
          <a:p>
            <a:r>
              <a:rPr lang="en-US" dirty="0" smtClean="0">
                <a:latin typeface="Arial" charset="0"/>
                <a:ea typeface="ヒラギノ角ゴ Pro W3" charset="0"/>
                <a:cs typeface="ヒラギノ角ゴ Pro W3" charset="0"/>
              </a:rPr>
              <a:t>Objectives of Sessions</a:t>
            </a:r>
            <a:endParaRPr lang="en-US" dirty="0">
              <a:latin typeface="Arial" charset="0"/>
            </a:endParaRPr>
          </a:p>
        </p:txBody>
      </p:sp>
      <p:sp>
        <p:nvSpPr>
          <p:cNvPr id="30723" name="Subtitle 15"/>
          <p:cNvSpPr>
            <a:spLocks noGrp="1"/>
          </p:cNvSpPr>
          <p:nvPr>
            <p:ph type="subTitle" idx="10"/>
          </p:nvPr>
        </p:nvSpPr>
        <p:spPr/>
        <p:txBody>
          <a:bodyPr/>
          <a:lstStyle/>
          <a:p>
            <a:r>
              <a:rPr lang="en-US" dirty="0" smtClean="0">
                <a:latin typeface="Arial" charset="0"/>
              </a:rPr>
              <a:t>Coordinator’s Report</a:t>
            </a:r>
            <a:endParaRPr lang="en-US" dirty="0">
              <a:latin typeface="Arial" charset="0"/>
            </a:endParaRPr>
          </a:p>
        </p:txBody>
      </p:sp>
    </p:spTree>
    <p:extLst>
      <p:ext uri="{BB962C8B-B14F-4D97-AF65-F5344CB8AC3E}">
        <p14:creationId xmlns:p14="http://schemas.microsoft.com/office/powerpoint/2010/main" xmlns="" val="24141312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p:txBody>
          <a:bodyPr/>
          <a:lstStyle/>
          <a:p>
            <a:r>
              <a:rPr lang="en-US" dirty="0" smtClean="0">
                <a:latin typeface="Arial" charset="0"/>
              </a:rPr>
              <a:t>International Public Sector Accounting Standards Board</a:t>
            </a:r>
            <a:endParaRPr lang="en-US" dirty="0">
              <a:latin typeface="Arial" charset="0"/>
            </a:endParaRPr>
          </a:p>
        </p:txBody>
      </p:sp>
      <p:sp>
        <p:nvSpPr>
          <p:cNvPr id="3" name="Subtitle 2"/>
          <p:cNvSpPr>
            <a:spLocks noGrp="1"/>
          </p:cNvSpPr>
          <p:nvPr>
            <p:ph type="subTitle" idx="1"/>
          </p:nvPr>
        </p:nvSpPr>
        <p:spPr>
          <a:xfrm>
            <a:off x="4267200" y="2484835"/>
            <a:ext cx="3810000" cy="1314450"/>
          </a:xfrm>
        </p:spPr>
        <p:txBody>
          <a:bodyPr/>
          <a:lstStyle/>
          <a:p>
            <a:r>
              <a:rPr lang="en-US" dirty="0" smtClean="0">
                <a:latin typeface="Arial" charset="0"/>
              </a:rPr>
              <a:t>Conceptual Framework: Coordinator’s Report</a:t>
            </a:r>
          </a:p>
          <a:p>
            <a:r>
              <a:rPr lang="en-US" dirty="0" smtClean="0"/>
              <a:t>Agenda Item 4.1</a:t>
            </a:r>
            <a:endParaRPr lang="en-US" dirty="0"/>
          </a:p>
          <a:p>
            <a:endParaRPr lang="en-US" dirty="0" smtClean="0"/>
          </a:p>
          <a:p>
            <a:r>
              <a:rPr lang="en-US" dirty="0" smtClean="0"/>
              <a:t>John Stanford</a:t>
            </a:r>
          </a:p>
          <a:p>
            <a:endParaRPr lang="en-US" dirty="0"/>
          </a:p>
          <a:p>
            <a:r>
              <a:rPr lang="en-US" dirty="0" smtClean="0"/>
              <a:t>Toronto, Canada</a:t>
            </a:r>
          </a:p>
          <a:p>
            <a:r>
              <a:rPr lang="en-US" dirty="0" smtClean="0"/>
              <a:t>September 2013</a:t>
            </a:r>
            <a:endParaRPr lang="en-US" dirty="0"/>
          </a:p>
        </p:txBody>
      </p:sp>
    </p:spTree>
    <p:extLst>
      <p:ext uri="{BB962C8B-B14F-4D97-AF65-F5344CB8AC3E}">
        <p14:creationId xmlns:p14="http://schemas.microsoft.com/office/powerpoint/2010/main" xmlns="" val="4034949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895350"/>
            <a:ext cx="8458200" cy="3513766"/>
          </a:xfrm>
        </p:spPr>
        <p:txBody>
          <a:bodyPr/>
          <a:lstStyle/>
          <a:p>
            <a:endParaRPr lang="en-US" dirty="0" smtClean="0">
              <a:latin typeface="Arial" charset="0"/>
            </a:endParaRPr>
          </a:p>
          <a:p>
            <a:r>
              <a:rPr lang="en-CA" dirty="0" smtClean="0"/>
              <a:t>High level </a:t>
            </a:r>
            <a:r>
              <a:rPr lang="en-CA" dirty="0"/>
              <a:t>summary of </a:t>
            </a:r>
            <a:r>
              <a:rPr lang="en-CA" dirty="0" smtClean="0"/>
              <a:t>initial </a:t>
            </a:r>
            <a:r>
              <a:rPr lang="en-CA" dirty="0"/>
              <a:t>Staff perceptions on </a:t>
            </a:r>
            <a:r>
              <a:rPr lang="en-CA" dirty="0" smtClean="0"/>
              <a:t>response </a:t>
            </a:r>
            <a:r>
              <a:rPr lang="en-CA" dirty="0"/>
              <a:t>to Conceptual Framework Exposure Draft 4 (CF–ED4), </a:t>
            </a:r>
            <a:r>
              <a:rPr lang="en-CA" i="1" dirty="0"/>
              <a:t>Presentation in General Purpose Financial </a:t>
            </a:r>
            <a:r>
              <a:rPr lang="en-CA" i="1" dirty="0" smtClean="0"/>
              <a:t>Reports </a:t>
            </a:r>
          </a:p>
          <a:p>
            <a:r>
              <a:rPr lang="en-CA" dirty="0" smtClean="0"/>
              <a:t>Review Project timetable</a:t>
            </a:r>
            <a:endParaRPr lang="en-CA" b="1" dirty="0" smtClean="0"/>
          </a:p>
          <a:p>
            <a:r>
              <a:rPr lang="en-US" dirty="0" smtClean="0">
                <a:latin typeface="Arial" charset="0"/>
              </a:rPr>
              <a:t>Update on IASB Conceptual Framework Project &amp; some relevant points</a:t>
            </a:r>
          </a:p>
          <a:p>
            <a:r>
              <a:rPr lang="en-US" dirty="0" smtClean="0">
                <a:latin typeface="Arial" charset="0"/>
              </a:rPr>
              <a:t>Preface</a:t>
            </a:r>
            <a:endParaRPr lang="en-US" dirty="0">
              <a:latin typeface="Arial" charset="0"/>
            </a:endParaRPr>
          </a:p>
          <a:p>
            <a:endParaRPr lang="en-US" dirty="0">
              <a:latin typeface="Arial" charset="0"/>
            </a:endParaRPr>
          </a:p>
        </p:txBody>
      </p:sp>
      <p:sp>
        <p:nvSpPr>
          <p:cNvPr id="30722" name="Title 14"/>
          <p:cNvSpPr>
            <a:spLocks noGrp="1"/>
          </p:cNvSpPr>
          <p:nvPr>
            <p:ph type="title"/>
          </p:nvPr>
        </p:nvSpPr>
        <p:spPr>
          <a:xfrm>
            <a:off x="381000" y="457200"/>
            <a:ext cx="7543800" cy="400050"/>
          </a:xfrm>
        </p:spPr>
        <p:txBody>
          <a:bodyPr/>
          <a:lstStyle/>
          <a:p>
            <a:r>
              <a:rPr lang="en-US" dirty="0" smtClean="0">
                <a:latin typeface="Arial" charset="0"/>
                <a:ea typeface="ヒラギノ角ゴ Pro W3" charset="0"/>
                <a:cs typeface="ヒラギノ角ゴ Pro W3" charset="0"/>
              </a:rPr>
              <a:t>Coordinator’s Issues</a:t>
            </a:r>
            <a:endParaRPr lang="en-US" dirty="0">
              <a:latin typeface="Arial" charset="0"/>
            </a:endParaRPr>
          </a:p>
        </p:txBody>
      </p:sp>
      <p:sp>
        <p:nvSpPr>
          <p:cNvPr id="30723" name="Subtitle 15"/>
          <p:cNvSpPr>
            <a:spLocks noGrp="1"/>
          </p:cNvSpPr>
          <p:nvPr>
            <p:ph type="subTitle" idx="10"/>
          </p:nvPr>
        </p:nvSpPr>
        <p:spPr/>
        <p:txBody>
          <a:bodyPr/>
          <a:lstStyle/>
          <a:p>
            <a:r>
              <a:rPr lang="en-US" dirty="0">
                <a:latin typeface="Arial" charset="0"/>
              </a:rPr>
              <a:t>Coordinator’s Report</a:t>
            </a:r>
          </a:p>
          <a:p>
            <a:endParaRPr lang="en-US" dirty="0">
              <a:latin typeface="Arial" charset="0"/>
            </a:endParaRPr>
          </a:p>
        </p:txBody>
      </p:sp>
    </p:spTree>
    <p:extLst>
      <p:ext uri="{BB962C8B-B14F-4D97-AF65-F5344CB8AC3E}">
        <p14:creationId xmlns:p14="http://schemas.microsoft.com/office/powerpoint/2010/main" xmlns="" val="4254280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28 responses received by August 20</a:t>
            </a:r>
            <a:r>
              <a:rPr lang="en-CA" baseline="30000" dirty="0" smtClean="0"/>
              <a:t>th</a:t>
            </a:r>
            <a:endParaRPr lang="en-CA" dirty="0" smtClean="0"/>
          </a:p>
          <a:p>
            <a:r>
              <a:rPr lang="en-CA" dirty="0" smtClean="0"/>
              <a:t>Generally supportive</a:t>
            </a:r>
          </a:p>
          <a:p>
            <a:r>
              <a:rPr lang="en-CA" dirty="0" smtClean="0"/>
              <a:t>Main issues:</a:t>
            </a:r>
          </a:p>
          <a:p>
            <a:pPr lvl="1"/>
            <a:r>
              <a:rPr lang="en-CA" dirty="0" smtClean="0"/>
              <a:t>Terminology: display and disclosure (implies hierarchy whereby disclosures are less important, different, not IFRS convergent)</a:t>
            </a:r>
          </a:p>
          <a:p>
            <a:pPr lvl="1"/>
            <a:r>
              <a:rPr lang="en-CA" dirty="0" smtClean="0"/>
              <a:t>Whether location decisions should be a subset of organization decisions</a:t>
            </a:r>
          </a:p>
          <a:p>
            <a:pPr lvl="1"/>
            <a:r>
              <a:rPr lang="en-CA" dirty="0" smtClean="0"/>
              <a:t>Fundamental issues related to (a) scope of coverage, (b) need for a “disclosures framework”, and (c) insufficient coverage in the ED </a:t>
            </a:r>
          </a:p>
          <a:p>
            <a:pPr lvl="1"/>
            <a:endParaRPr lang="en-US" dirty="0"/>
          </a:p>
        </p:txBody>
      </p:sp>
      <p:sp>
        <p:nvSpPr>
          <p:cNvPr id="3" name="Subtitle 2"/>
          <p:cNvSpPr>
            <a:spLocks noGrp="1"/>
          </p:cNvSpPr>
          <p:nvPr>
            <p:ph type="subTitle" idx="10"/>
          </p:nvPr>
        </p:nvSpPr>
        <p:spPr/>
        <p:txBody>
          <a:bodyPr/>
          <a:lstStyle/>
          <a:p>
            <a:r>
              <a:rPr lang="en-US" dirty="0">
                <a:latin typeface="Arial" charset="0"/>
              </a:rPr>
              <a:t>Coordinator’s Report</a:t>
            </a:r>
          </a:p>
          <a:p>
            <a:endParaRPr lang="en-US" dirty="0"/>
          </a:p>
        </p:txBody>
      </p:sp>
      <p:sp>
        <p:nvSpPr>
          <p:cNvPr id="4" name="Title 3"/>
          <p:cNvSpPr>
            <a:spLocks noGrp="1"/>
          </p:cNvSpPr>
          <p:nvPr>
            <p:ph type="title"/>
          </p:nvPr>
        </p:nvSpPr>
        <p:spPr>
          <a:xfrm>
            <a:off x="838200" y="361950"/>
            <a:ext cx="7010400" cy="762000"/>
          </a:xfrm>
        </p:spPr>
        <p:txBody>
          <a:bodyPr/>
          <a:lstStyle/>
          <a:p>
            <a:r>
              <a:rPr lang="en-US" dirty="0" smtClean="0"/>
              <a:t>High Level </a:t>
            </a:r>
            <a:r>
              <a:rPr lang="en-US" dirty="0"/>
              <a:t>S</a:t>
            </a:r>
            <a:r>
              <a:rPr lang="en-US" dirty="0" smtClean="0"/>
              <a:t>ummary of Responses to ED, </a:t>
            </a:r>
            <a:r>
              <a:rPr lang="en-US" i="1" dirty="0" smtClean="0"/>
              <a:t>Presentation: </a:t>
            </a:r>
            <a:r>
              <a:rPr lang="en-US" dirty="0" smtClean="0"/>
              <a:t>Paragraphs 2-5</a:t>
            </a:r>
            <a:endParaRPr lang="en-US" i="1" dirty="0"/>
          </a:p>
        </p:txBody>
      </p:sp>
    </p:spTree>
    <p:extLst>
      <p:ext uri="{BB962C8B-B14F-4D97-AF65-F5344CB8AC3E}">
        <p14:creationId xmlns:p14="http://schemas.microsoft.com/office/powerpoint/2010/main" xmlns="" val="1812245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00150"/>
            <a:ext cx="8763000" cy="3208966"/>
          </a:xfrm>
        </p:spPr>
        <p:txBody>
          <a:bodyPr/>
          <a:lstStyle/>
          <a:p>
            <a:r>
              <a:rPr lang="en-US" dirty="0" smtClean="0"/>
              <a:t>Revised version circulated in early July following last Toronto meeting</a:t>
            </a:r>
          </a:p>
          <a:p>
            <a:r>
              <a:rPr lang="en-US" dirty="0" smtClean="0"/>
              <a:t>Detailed timetable in Appendix A</a:t>
            </a:r>
          </a:p>
          <a:p>
            <a:pPr lvl="1"/>
            <a:r>
              <a:rPr lang="en-US" dirty="0" smtClean="0"/>
              <a:t>Reflects decision to make Preface available as Preliminary Board View in late July</a:t>
            </a:r>
          </a:p>
          <a:p>
            <a:pPr lvl="1"/>
            <a:r>
              <a:rPr lang="en-US" dirty="0" smtClean="0"/>
              <a:t>No specific request for comments</a:t>
            </a:r>
          </a:p>
          <a:p>
            <a:pPr lvl="1"/>
            <a:r>
              <a:rPr lang="en-US" dirty="0" smtClean="0"/>
              <a:t>Preface to be revisited in 2014</a:t>
            </a:r>
          </a:p>
          <a:p>
            <a:pPr lvl="1"/>
            <a:endParaRPr lang="en-US" dirty="0" smtClean="0"/>
          </a:p>
        </p:txBody>
      </p:sp>
      <p:sp>
        <p:nvSpPr>
          <p:cNvPr id="3" name="Subtitle 2"/>
          <p:cNvSpPr>
            <a:spLocks noGrp="1"/>
          </p:cNvSpPr>
          <p:nvPr>
            <p:ph type="subTitle" idx="10"/>
          </p:nvPr>
        </p:nvSpPr>
        <p:spPr/>
        <p:txBody>
          <a:bodyPr/>
          <a:lstStyle/>
          <a:p>
            <a:r>
              <a:rPr lang="en-US" dirty="0">
                <a:latin typeface="Arial" charset="0"/>
              </a:rPr>
              <a:t>Coordinator’s Report</a:t>
            </a:r>
          </a:p>
          <a:p>
            <a:endParaRPr lang="en-US" dirty="0"/>
          </a:p>
        </p:txBody>
      </p:sp>
      <p:sp>
        <p:nvSpPr>
          <p:cNvPr id="4" name="Title 3"/>
          <p:cNvSpPr>
            <a:spLocks noGrp="1"/>
          </p:cNvSpPr>
          <p:nvPr>
            <p:ph type="title"/>
          </p:nvPr>
        </p:nvSpPr>
        <p:spPr>
          <a:xfrm>
            <a:off x="304800" y="361950"/>
            <a:ext cx="7620000" cy="476250"/>
          </a:xfrm>
        </p:spPr>
        <p:txBody>
          <a:bodyPr/>
          <a:lstStyle/>
          <a:p>
            <a:r>
              <a:rPr lang="en-US" dirty="0" smtClean="0"/>
              <a:t>Project Timetable: Paragraphs 6-9 and Appendix A (1)</a:t>
            </a:r>
            <a:endParaRPr lang="en-US" dirty="0"/>
          </a:p>
        </p:txBody>
      </p:sp>
    </p:spTree>
    <p:extLst>
      <p:ext uri="{BB962C8B-B14F-4D97-AF65-F5344CB8AC3E}">
        <p14:creationId xmlns:p14="http://schemas.microsoft.com/office/powerpoint/2010/main" xmlns="" val="1733901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45876"/>
            <a:ext cx="8458200" cy="3359474"/>
          </a:xfrm>
        </p:spPr>
        <p:txBody>
          <a:bodyPr/>
          <a:lstStyle/>
          <a:p>
            <a:r>
              <a:rPr lang="en-US" dirty="0"/>
              <a:t>Timetable tight and demanding</a:t>
            </a:r>
          </a:p>
          <a:p>
            <a:pPr lvl="1"/>
            <a:r>
              <a:rPr lang="en-US" dirty="0"/>
              <a:t>Phase 4: Review of responses to ED to final chapter (two meetings)</a:t>
            </a:r>
          </a:p>
          <a:p>
            <a:pPr lvl="1"/>
            <a:r>
              <a:rPr lang="en-US" dirty="0"/>
              <a:t>Phase 2: Further review of financial position and financial performance</a:t>
            </a:r>
          </a:p>
          <a:p>
            <a:pPr lvl="1"/>
            <a:r>
              <a:rPr lang="en-US" dirty="0"/>
              <a:t>Phase 3: Only two meetings to review and approve final chapter</a:t>
            </a:r>
          </a:p>
          <a:p>
            <a:r>
              <a:rPr lang="en-US" dirty="0"/>
              <a:t>Staff proposal to put approval of Phase 2-4 final chapters &amp; Preface back until June </a:t>
            </a:r>
            <a:r>
              <a:rPr lang="en-US" dirty="0" smtClean="0"/>
              <a:t>2014</a:t>
            </a:r>
          </a:p>
          <a:p>
            <a:endParaRPr lang="en-US" dirty="0"/>
          </a:p>
          <a:p>
            <a:r>
              <a:rPr lang="en-US" i="1" dirty="0" smtClean="0"/>
              <a:t>Matter for Consideration: Is staff proposal supported?</a:t>
            </a:r>
            <a:endParaRPr lang="en-US" dirty="0" smtClean="0"/>
          </a:p>
          <a:p>
            <a:endParaRPr lang="en-US" dirty="0"/>
          </a:p>
        </p:txBody>
      </p:sp>
      <p:sp>
        <p:nvSpPr>
          <p:cNvPr id="3" name="Subtitle 2"/>
          <p:cNvSpPr>
            <a:spLocks noGrp="1"/>
          </p:cNvSpPr>
          <p:nvPr>
            <p:ph type="subTitle" idx="10"/>
          </p:nvPr>
        </p:nvSpPr>
        <p:spPr>
          <a:xfrm>
            <a:off x="381000" y="57150"/>
            <a:ext cx="2819400" cy="381000"/>
          </a:xfrm>
        </p:spPr>
        <p:txBody>
          <a:bodyPr/>
          <a:lstStyle/>
          <a:p>
            <a:r>
              <a:rPr lang="en-US" dirty="0">
                <a:latin typeface="Arial" charset="0"/>
              </a:rPr>
              <a:t>Coordinator’s Report</a:t>
            </a:r>
          </a:p>
          <a:p>
            <a:endParaRPr lang="en-US" dirty="0"/>
          </a:p>
        </p:txBody>
      </p:sp>
      <p:sp>
        <p:nvSpPr>
          <p:cNvPr id="4" name="Title 3"/>
          <p:cNvSpPr>
            <a:spLocks noGrp="1"/>
          </p:cNvSpPr>
          <p:nvPr>
            <p:ph type="title"/>
          </p:nvPr>
        </p:nvSpPr>
        <p:spPr/>
        <p:txBody>
          <a:bodyPr/>
          <a:lstStyle/>
          <a:p>
            <a:r>
              <a:rPr lang="en-US" dirty="0"/>
              <a:t>Project Timetable: Paragraphs 6-9 and Appendix </a:t>
            </a:r>
            <a:r>
              <a:rPr lang="en-US" dirty="0" smtClean="0"/>
              <a:t>A (2)</a:t>
            </a:r>
            <a:endParaRPr lang="en-US" dirty="0"/>
          </a:p>
        </p:txBody>
      </p:sp>
    </p:spTree>
    <p:extLst>
      <p:ext uri="{BB962C8B-B14F-4D97-AF65-F5344CB8AC3E}">
        <p14:creationId xmlns:p14="http://schemas.microsoft.com/office/powerpoint/2010/main" xmlns="" val="21952149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76350"/>
            <a:ext cx="8458200" cy="3437566"/>
          </a:xfrm>
        </p:spPr>
        <p:txBody>
          <a:bodyPr/>
          <a:lstStyle/>
          <a:p>
            <a:r>
              <a:rPr lang="en-US" sz="2200" dirty="0" smtClean="0"/>
              <a:t>Discussion Paper, </a:t>
            </a:r>
            <a:r>
              <a:rPr lang="en-US" sz="2200" i="1" dirty="0" smtClean="0"/>
              <a:t>A Review of Conceptual Framework for Financial Reporting </a:t>
            </a:r>
            <a:r>
              <a:rPr lang="en-US" sz="2200" dirty="0" smtClean="0"/>
              <a:t>issued</a:t>
            </a:r>
            <a:r>
              <a:rPr lang="en-US" sz="2200" i="1" dirty="0" smtClean="0"/>
              <a:t>: </a:t>
            </a:r>
            <a:r>
              <a:rPr lang="en-US" sz="2200" dirty="0" smtClean="0"/>
              <a:t>July  18</a:t>
            </a:r>
            <a:r>
              <a:rPr lang="en-US" sz="2200" baseline="30000" dirty="0" smtClean="0"/>
              <a:t>th</a:t>
            </a:r>
            <a:r>
              <a:rPr lang="en-US" sz="2200" dirty="0" smtClean="0"/>
              <a:t> 2013</a:t>
            </a:r>
          </a:p>
          <a:p>
            <a:r>
              <a:rPr lang="en-US" sz="2200" dirty="0" smtClean="0"/>
              <a:t>Consultation period ends: January 14</a:t>
            </a:r>
            <a:r>
              <a:rPr lang="en-US" sz="2200" baseline="30000" dirty="0" smtClean="0"/>
              <a:t>th</a:t>
            </a:r>
            <a:r>
              <a:rPr lang="en-US" sz="2200" dirty="0" smtClean="0"/>
              <a:t> 2014</a:t>
            </a:r>
          </a:p>
          <a:p>
            <a:r>
              <a:rPr lang="en-US" sz="2200" dirty="0" smtClean="0"/>
              <a:t>Revised finalization date: December 2015</a:t>
            </a:r>
          </a:p>
          <a:p>
            <a:r>
              <a:rPr lang="en-US" sz="2200" dirty="0" smtClean="0"/>
              <a:t>Roundtables: October &amp; November 2013: London, Toronto, Sao Paulo, Tokyo</a:t>
            </a:r>
          </a:p>
          <a:p>
            <a:pPr lvl="2"/>
            <a:endParaRPr lang="en-US" sz="1400" dirty="0" smtClean="0"/>
          </a:p>
          <a:p>
            <a:pPr lvl="1"/>
            <a:endParaRPr lang="en-US" sz="1600" dirty="0" smtClean="0"/>
          </a:p>
          <a:p>
            <a:pPr marL="347472" lvl="1" indent="0">
              <a:buNone/>
            </a:pPr>
            <a:endParaRPr lang="en-US" sz="800" dirty="0" smtClean="0"/>
          </a:p>
          <a:p>
            <a:pPr lvl="1"/>
            <a:endParaRPr lang="en-US" sz="800" dirty="0" smtClean="0"/>
          </a:p>
          <a:p>
            <a:endParaRPr lang="en-US" sz="1800" dirty="0" smtClean="0"/>
          </a:p>
          <a:p>
            <a:endParaRPr lang="en-US" sz="2000" dirty="0" smtClean="0"/>
          </a:p>
          <a:p>
            <a:endParaRPr lang="en-US" dirty="0" smtClean="0"/>
          </a:p>
        </p:txBody>
      </p:sp>
      <p:sp>
        <p:nvSpPr>
          <p:cNvPr id="3" name="Subtitle 2"/>
          <p:cNvSpPr>
            <a:spLocks noGrp="1"/>
          </p:cNvSpPr>
          <p:nvPr>
            <p:ph type="subTitle" idx="10"/>
          </p:nvPr>
        </p:nvSpPr>
        <p:spPr/>
        <p:txBody>
          <a:bodyPr/>
          <a:lstStyle/>
          <a:p>
            <a:r>
              <a:rPr lang="en-US" dirty="0">
                <a:latin typeface="Arial" charset="0"/>
              </a:rPr>
              <a:t>Coordinator’s Report</a:t>
            </a:r>
          </a:p>
          <a:p>
            <a:endParaRPr lang="en-US" dirty="0"/>
          </a:p>
        </p:txBody>
      </p:sp>
      <p:sp>
        <p:nvSpPr>
          <p:cNvPr id="4" name="Title 3"/>
          <p:cNvSpPr>
            <a:spLocks noGrp="1"/>
          </p:cNvSpPr>
          <p:nvPr>
            <p:ph type="title"/>
          </p:nvPr>
        </p:nvSpPr>
        <p:spPr>
          <a:xfrm>
            <a:off x="228600" y="461930"/>
            <a:ext cx="8077200" cy="400050"/>
          </a:xfrm>
        </p:spPr>
        <p:txBody>
          <a:bodyPr/>
          <a:lstStyle/>
          <a:p>
            <a:r>
              <a:rPr lang="en-US" dirty="0" smtClean="0"/>
              <a:t>IASB Discussion Paper: Paragraphs 10-14: Timing &amp; Approach (1)</a:t>
            </a:r>
            <a:endParaRPr lang="en-US" dirty="0"/>
          </a:p>
        </p:txBody>
      </p:sp>
    </p:spTree>
    <p:extLst>
      <p:ext uri="{BB962C8B-B14F-4D97-AF65-F5344CB8AC3E}">
        <p14:creationId xmlns:p14="http://schemas.microsoft.com/office/powerpoint/2010/main" xmlns="" val="22824424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00150"/>
            <a:ext cx="8458200" cy="3063240"/>
          </a:xfrm>
        </p:spPr>
        <p:txBody>
          <a:bodyPr/>
          <a:lstStyle/>
          <a:p>
            <a:r>
              <a:rPr lang="en-US" sz="2000" dirty="0"/>
              <a:t>Acknowledgement of IPSASB (paragraph 1.15(a</a:t>
            </a:r>
            <a:r>
              <a:rPr lang="en-US" sz="2000" dirty="0" smtClean="0"/>
              <a:t>))</a:t>
            </a:r>
            <a:endParaRPr lang="en-US" sz="2000" dirty="0"/>
          </a:p>
          <a:p>
            <a:pPr lvl="2"/>
            <a:r>
              <a:rPr lang="en-US" sz="1400" dirty="0"/>
              <a:t>Framework Project</a:t>
            </a:r>
          </a:p>
          <a:p>
            <a:pPr lvl="2"/>
            <a:r>
              <a:rPr lang="en-US" sz="1400" dirty="0"/>
              <a:t>Role in setting IPSASs and </a:t>
            </a:r>
            <a:r>
              <a:rPr lang="en-US" sz="1400" dirty="0" smtClean="0"/>
              <a:t>RPGs</a:t>
            </a:r>
          </a:p>
          <a:p>
            <a:pPr lvl="2"/>
            <a:r>
              <a:rPr lang="en-US" sz="1400" dirty="0" smtClean="0"/>
              <a:t>Differences might arise</a:t>
            </a:r>
          </a:p>
          <a:p>
            <a:r>
              <a:rPr lang="en-US" sz="2000" dirty="0" smtClean="0"/>
              <a:t>Presentation at IFRS Standards Advisory Council (October)</a:t>
            </a:r>
          </a:p>
          <a:p>
            <a:r>
              <a:rPr lang="en-US" sz="2000" dirty="0" smtClean="0"/>
              <a:t>DP includes chapters on Objectives &amp; QCs as appendices</a:t>
            </a:r>
          </a:p>
          <a:p>
            <a:pPr lvl="2"/>
            <a:r>
              <a:rPr lang="en-US" sz="1400" dirty="0" smtClean="0"/>
              <a:t>No intention to fundamentally reconsider, but change not precluded</a:t>
            </a:r>
          </a:p>
          <a:p>
            <a:r>
              <a:rPr lang="en-US" sz="1800" dirty="0" smtClean="0"/>
              <a:t>March 2010 ED on reporting entity and responses summarized in appendix</a:t>
            </a:r>
          </a:p>
          <a:p>
            <a:pPr lvl="2"/>
            <a:endParaRPr lang="en-US" sz="1800" dirty="0" smtClean="0"/>
          </a:p>
          <a:p>
            <a:endParaRPr lang="en-US" sz="1800" dirty="0"/>
          </a:p>
          <a:p>
            <a:endParaRPr lang="en-US" dirty="0"/>
          </a:p>
        </p:txBody>
      </p:sp>
      <p:sp>
        <p:nvSpPr>
          <p:cNvPr id="3" name="Subtitle 2"/>
          <p:cNvSpPr>
            <a:spLocks noGrp="1"/>
          </p:cNvSpPr>
          <p:nvPr>
            <p:ph type="subTitle" idx="10"/>
          </p:nvPr>
        </p:nvSpPr>
        <p:spPr/>
        <p:txBody>
          <a:bodyPr/>
          <a:lstStyle/>
          <a:p>
            <a:r>
              <a:rPr lang="en-US" dirty="0">
                <a:latin typeface="Arial" charset="0"/>
              </a:rPr>
              <a:t>Coordinator’s Report</a:t>
            </a:r>
          </a:p>
          <a:p>
            <a:endParaRPr lang="en-US" dirty="0"/>
          </a:p>
        </p:txBody>
      </p:sp>
      <p:sp>
        <p:nvSpPr>
          <p:cNvPr id="4" name="Title 3"/>
          <p:cNvSpPr>
            <a:spLocks noGrp="1"/>
          </p:cNvSpPr>
          <p:nvPr>
            <p:ph type="title"/>
          </p:nvPr>
        </p:nvSpPr>
        <p:spPr/>
        <p:txBody>
          <a:bodyPr/>
          <a:lstStyle/>
          <a:p>
            <a:r>
              <a:rPr lang="en-US" dirty="0"/>
              <a:t>IASB </a:t>
            </a:r>
            <a:r>
              <a:rPr lang="en-US" dirty="0" smtClean="0"/>
              <a:t>Discussion Paper : </a:t>
            </a:r>
            <a:r>
              <a:rPr lang="en-US" dirty="0"/>
              <a:t>Paragraphs </a:t>
            </a:r>
            <a:r>
              <a:rPr lang="en-US" dirty="0" smtClean="0"/>
              <a:t>10-14: </a:t>
            </a:r>
            <a:r>
              <a:rPr lang="en-US" dirty="0"/>
              <a:t>Timing &amp; Approach </a:t>
            </a:r>
            <a:r>
              <a:rPr lang="en-US" dirty="0" smtClean="0"/>
              <a:t>(2)</a:t>
            </a:r>
            <a:endParaRPr lang="en-US" dirty="0"/>
          </a:p>
        </p:txBody>
      </p:sp>
    </p:spTree>
    <p:extLst>
      <p:ext uri="{BB962C8B-B14F-4D97-AF65-F5344CB8AC3E}">
        <p14:creationId xmlns:p14="http://schemas.microsoft.com/office/powerpoint/2010/main" xmlns="" val="2129437649"/>
      </p:ext>
    </p:extLst>
  </p:cSld>
  <p:clrMapOvr>
    <a:masterClrMapping/>
  </p:clrMapOvr>
</p:sld>
</file>

<file path=ppt/theme/theme1.xml><?xml version="1.0" encoding="utf-8"?>
<a:theme xmlns:a="http://schemas.openxmlformats.org/drawingml/2006/main" name="Agenda Items 4 0  4 1 Toronto September 2013  v2">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Agenda Items 4 0  4 1 Toronto September 2013  v2</Template>
  <TotalTime>2</TotalTime>
  <Words>1107</Words>
  <Application>Microsoft Office PowerPoint</Application>
  <PresentationFormat>On-screen Show (16:9)</PresentationFormat>
  <Paragraphs>167</Paragraphs>
  <Slides>19</Slides>
  <Notes>2</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Agenda Items 4 0  4 1 Toronto September 2013  v2</vt:lpstr>
      <vt:lpstr>Agenda Item 4: Conceptual Framework: Overview of  Sessions </vt:lpstr>
      <vt:lpstr>Objectives of Sessions</vt:lpstr>
      <vt:lpstr>International Public Sector Accounting Standards Board</vt:lpstr>
      <vt:lpstr>Coordinator’s Issues</vt:lpstr>
      <vt:lpstr>High Level Summary of Responses to ED, Presentation: Paragraphs 2-5</vt:lpstr>
      <vt:lpstr>Project Timetable: Paragraphs 6-9 and Appendix A (1)</vt:lpstr>
      <vt:lpstr>Project Timetable: Paragraphs 6-9 and Appendix A (2)</vt:lpstr>
      <vt:lpstr>IASB Discussion Paper: Paragraphs 10-14: Timing &amp; Approach (1)</vt:lpstr>
      <vt:lpstr>IASB Discussion Paper : Paragraphs 10-14: Timing &amp; Approach (2)</vt:lpstr>
      <vt:lpstr>IASB Discussion Paper: Elements (1)</vt:lpstr>
      <vt:lpstr>IASB Discussion Paper: Elements (2)</vt:lpstr>
      <vt:lpstr>IASB Discussion Paper: Elements (3) </vt:lpstr>
      <vt:lpstr>IASB Discussion Paper: Measurement (1)</vt:lpstr>
      <vt:lpstr>IASB Discussion Paper: Measurement (2)</vt:lpstr>
      <vt:lpstr>IASB Discussion Paper: Measurement (3)</vt:lpstr>
      <vt:lpstr>IASB Discussion Paper: Presentation (1)</vt:lpstr>
      <vt:lpstr>IASB Discussion Paper: Presentation (2)</vt:lpstr>
      <vt:lpstr>IASB Discussion Paper: Profit and Loss/Other Comprehensive Income</vt:lpstr>
      <vt:lpstr>Preface: Paragraph 15</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Agenda Item 4: Conceptual Framework: Overview of  Sessions </dc:title>
  <dc:creator>Admin</dc:creator>
  <cp:lastModifiedBy>Admin</cp:lastModifiedBy>
  <cp:revision>1</cp:revision>
  <cp:lastPrinted>2011-09-27T17:54:21Z</cp:lastPrinted>
  <dcterms:created xsi:type="dcterms:W3CDTF">2013-09-16T21:43:37Z</dcterms:created>
  <dcterms:modified xsi:type="dcterms:W3CDTF">2013-09-16T21:45:56Z</dcterms:modified>
</cp:coreProperties>
</file>